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30"/>
  </p:notesMasterIdLst>
  <p:sldIdLst>
    <p:sldId id="256" r:id="rId2"/>
    <p:sldId id="899" r:id="rId3"/>
    <p:sldId id="310" r:id="rId4"/>
    <p:sldId id="311" r:id="rId5"/>
    <p:sldId id="326" r:id="rId6"/>
    <p:sldId id="325" r:id="rId7"/>
    <p:sldId id="327" r:id="rId8"/>
    <p:sldId id="328" r:id="rId9"/>
    <p:sldId id="314" r:id="rId10"/>
    <p:sldId id="329" r:id="rId11"/>
    <p:sldId id="330" r:id="rId12"/>
    <p:sldId id="316" r:id="rId13"/>
    <p:sldId id="358" r:id="rId14"/>
    <p:sldId id="889" r:id="rId15"/>
    <p:sldId id="890" r:id="rId16"/>
    <p:sldId id="891" r:id="rId17"/>
    <p:sldId id="331" r:id="rId18"/>
    <p:sldId id="332" r:id="rId19"/>
    <p:sldId id="897" r:id="rId20"/>
    <p:sldId id="356" r:id="rId21"/>
    <p:sldId id="318" r:id="rId22"/>
    <p:sldId id="336" r:id="rId23"/>
    <p:sldId id="337" r:id="rId24"/>
    <p:sldId id="338" r:id="rId25"/>
    <p:sldId id="339" r:id="rId26"/>
    <p:sldId id="324" r:id="rId27"/>
    <p:sldId id="357" r:id="rId28"/>
    <p:sldId id="898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79"/>
    <p:restoredTop sz="91748"/>
  </p:normalViewPr>
  <p:slideViewPr>
    <p:cSldViewPr snapToGrid="0" snapToObjects="1">
      <p:cViewPr varScale="1">
        <p:scale>
          <a:sx n="125" d="100"/>
          <a:sy n="125" d="100"/>
        </p:scale>
        <p:origin x="1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86108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3527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0A64C-9246-493C-B034-8D97E9FE6A53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89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BE1795-2B05-4951-94BF-A497699B264C}" type="slidenum">
              <a:rPr lang="en-US"/>
              <a:pPr/>
              <a:t>4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41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56768-70DB-4FB2-AD71-834D30B2996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56768-70DB-4FB2-AD71-834D30B2996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52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56768-70DB-4FB2-AD71-834D30B2996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76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1EA17-7AFE-4DD0-A22C-67DF65C36F20}" type="slidenum">
              <a:rPr lang="en-US"/>
              <a:pPr/>
              <a:t>9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67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8F529-E0E5-45B6-BBAF-942214A97BDF}" type="slidenum">
              <a:rPr lang="en-US"/>
              <a:pPr/>
              <a:t>11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6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8F529-E0E5-45B6-BBAF-942214A97BDF}" type="slidenum">
              <a:rPr lang="en-US"/>
              <a:pPr/>
              <a:t>12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84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75893C-D563-42EA-BFFF-19CD000DCA60}" type="slidenum">
              <a:rPr lang="en-US"/>
              <a:pPr/>
              <a:t>14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06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8E0C2-FA4D-4F66-BA06-0F3620CD70BB}" type="slidenum">
              <a:rPr lang="en-US"/>
              <a:pPr/>
              <a:t>15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6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8E0C2-FA4D-4F66-BA06-0F3620CD70BB}" type="slidenum">
              <a:rPr lang="en-US"/>
              <a:pPr/>
              <a:t>16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40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51781-E04D-4698-AA78-4DB8B44DC975}" type="slidenum">
              <a:rPr lang="en-US"/>
              <a:pPr/>
              <a:t>19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56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DB5526-29CB-46FB-B329-233B2F03A2FC}" type="slidenum">
              <a:rPr lang="en-US"/>
              <a:pPr/>
              <a:t>21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0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694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4806950"/>
            <a:ext cx="9155113" cy="342899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Shape 17" title="Stanford Universit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457200" y="1792516"/>
            <a:ext cx="8229600" cy="618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1603375" y="3599021"/>
            <a:ext cx="6059487" cy="2057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1"/>
          <a:lstStyle>
            <a:lvl1pPr marL="342900" marR="0" lvl="0" indent="-34290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2889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227012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Source Sans Pro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2301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Source Sans Pro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2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2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2100" b="0" i="0" u="none" strike="noStrike" cap="small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Source Sans Pro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Font typeface="Source Sans Pro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948775" y="359540"/>
            <a:ext cx="7707861" cy="488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955676" y="908684"/>
            <a:ext cx="7700963" cy="37590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tx2"/>
              </a:buClr>
              <a:buFont typeface="Arial" charset="0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Horizontal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948775" y="359540"/>
            <a:ext cx="7707861" cy="488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948776" y="908684"/>
            <a:ext cx="7707861" cy="18166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949326" y="2841313"/>
            <a:ext cx="7707313" cy="18166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ree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948775" y="359540"/>
            <a:ext cx="7707861" cy="488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949326" y="908684"/>
            <a:ext cx="3787775" cy="37590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876800" y="908686"/>
            <a:ext cx="3779837" cy="18230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3"/>
          </p:nvPr>
        </p:nvSpPr>
        <p:spPr>
          <a:xfrm>
            <a:off x="4876800" y="2837497"/>
            <a:ext cx="3779837" cy="18302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ur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948775" y="359540"/>
            <a:ext cx="7707861" cy="488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949326" y="908686"/>
            <a:ext cx="3787775" cy="18230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2"/>
          </p:nvPr>
        </p:nvSpPr>
        <p:spPr>
          <a:xfrm>
            <a:off x="955676" y="2840613"/>
            <a:ext cx="3781425" cy="1827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3"/>
          </p:nvPr>
        </p:nvSpPr>
        <p:spPr>
          <a:xfrm>
            <a:off x="4876800" y="908686"/>
            <a:ext cx="3779837" cy="18230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4"/>
          </p:nvPr>
        </p:nvSpPr>
        <p:spPr>
          <a:xfrm>
            <a:off x="4876800" y="2840613"/>
            <a:ext cx="3779837" cy="1827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29146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/>
            </a:lvl1pPr>
          </a:lstStyle>
          <a:p>
            <a:fld id="{E88FE808-13BD-47BE-9405-9FCD80D017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5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949325" y="358775"/>
            <a:ext cx="7707313" cy="4889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949325" y="903287"/>
            <a:ext cx="7707313" cy="37639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88925" marR="0" lvl="1" indent="-174625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69913" marR="0" lvl="2" indent="-110426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2000"/>
              <a:buFont typeface="Source Sans Pro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8888" marR="0" lvl="4" indent="-115887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Source Sans Pro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109538" y="4811712"/>
            <a:ext cx="846136" cy="2714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0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0" y="0"/>
            <a:ext cx="457200" cy="5149849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Shape 14" title="Stanford Universit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21525" y="4856162"/>
            <a:ext cx="1546225" cy="190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6" r:id="rId4"/>
    <p:sldLayoutId id="2147483657" r:id="rId5"/>
    <p:sldLayoutId id="214748365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ctrTitle"/>
          </p:nvPr>
        </p:nvSpPr>
        <p:spPr>
          <a:xfrm>
            <a:off x="457200" y="1792516"/>
            <a:ext cx="8229600" cy="618473"/>
          </a:xfrm>
          <a:prstGeom prst="rect">
            <a:avLst/>
          </a:prstGeom>
          <a:noFill/>
          <a:ln>
            <a:noFill/>
          </a:ln>
        </p:spPr>
        <p:txBody>
          <a:bodyPr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 Matching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603375" y="3599021"/>
            <a:ext cx="6059487" cy="205740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ctr" anchorCtr="1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Noto Sans Symbols"/>
              <a:buNone/>
            </a:pPr>
            <a:r>
              <a:rPr lang="en-US" sz="1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Amin </a:t>
            </a:r>
            <a:r>
              <a:rPr lang="en-US" sz="1800" b="0" i="0" u="none" strike="noStrike" cap="none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Saberi</a:t>
            </a:r>
            <a:endParaRPr lang="en-US" sz="1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subTitle" idx="2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Noto Sans Symbols"/>
              <a:buNone/>
            </a:pPr>
            <a:r>
              <a:rPr lang="en-US" sz="2100" b="0" i="0" u="none" strike="noStrike" cap="small" dirty="0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MS&amp;E 319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9326879" y="4775060"/>
            <a:ext cx="5212080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68271" y="4467283"/>
            <a:ext cx="6085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Many thanks to Levin, </a:t>
            </a:r>
            <a:r>
              <a:rPr lang="en-US" dirty="0" err="1"/>
              <a:t>Ashlagi</a:t>
            </a:r>
            <a:r>
              <a:rPr lang="en-US" dirty="0"/>
              <a:t> &amp; </a:t>
            </a:r>
            <a:r>
              <a:rPr lang="en-US" dirty="0" err="1"/>
              <a:t>Immorlica</a:t>
            </a:r>
            <a:r>
              <a:rPr lang="en-US" dirty="0"/>
              <a:t>-Hartline for some of the slides. 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FDE10-938A-5A49-9F46-CFDDF9F3F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F8421-514D-DF4A-967D-C84D921F8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Quick review of classic results </a:t>
            </a:r>
          </a:p>
          <a:p>
            <a:pPr lvl="2"/>
            <a:r>
              <a:rPr lang="en-US" dirty="0"/>
              <a:t>Gale-Shapley Algorithm</a:t>
            </a:r>
          </a:p>
          <a:p>
            <a:pPr lvl="2"/>
            <a:r>
              <a:rPr lang="en-US" dirty="0"/>
              <a:t>Optimality &amp; Incentive Compatibility</a:t>
            </a:r>
          </a:p>
          <a:p>
            <a:pPr lvl="2"/>
            <a:r>
              <a:rPr lang="en-US" dirty="0"/>
              <a:t>Applications</a:t>
            </a:r>
          </a:p>
          <a:p>
            <a:pPr lvl="2"/>
            <a:endParaRPr lang="en-US" dirty="0"/>
          </a:p>
          <a:p>
            <a:r>
              <a:rPr lang="en-US" dirty="0"/>
              <a:t>LP characterization </a:t>
            </a:r>
          </a:p>
          <a:p>
            <a:endParaRPr lang="en-US" dirty="0"/>
          </a:p>
          <a:p>
            <a:r>
              <a:rPr lang="en-US" dirty="0"/>
              <a:t>Lattice Structure</a:t>
            </a:r>
          </a:p>
          <a:p>
            <a:endParaRPr lang="en-US" dirty="0"/>
          </a:p>
          <a:p>
            <a:r>
              <a:rPr lang="en-US" dirty="0"/>
              <a:t>Analysis of random-order stable matching &amp; applications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9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Matching Model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ct val="20000"/>
              </a:spcAft>
              <a:buNone/>
            </a:pPr>
            <a:r>
              <a:rPr lang="en-US" sz="1950" b="1" dirty="0">
                <a:solidFill>
                  <a:srgbClr val="5F3EEA"/>
                </a:solidFill>
              </a:rPr>
              <a:t>Participants</a:t>
            </a:r>
            <a:endParaRPr lang="en-US" sz="1950" dirty="0">
              <a:solidFill>
                <a:srgbClr val="5F3EEA"/>
              </a:solidFill>
            </a:endParaRP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</a:rPr>
              <a:t>Set of men </a:t>
            </a:r>
            <a:r>
              <a:rPr lang="en-US" sz="1650" i="1" dirty="0">
                <a:solidFill>
                  <a:schemeClr val="tx1"/>
                </a:solidFill>
              </a:rPr>
              <a:t>M, </a:t>
            </a:r>
            <a:r>
              <a:rPr lang="en-US" sz="1650" dirty="0">
                <a:solidFill>
                  <a:schemeClr val="tx1"/>
                </a:solidFill>
              </a:rPr>
              <a:t>with typical man </a:t>
            </a:r>
            <a:r>
              <a:rPr lang="en-US" sz="1650" i="1" dirty="0">
                <a:solidFill>
                  <a:schemeClr val="tx1"/>
                </a:solidFill>
              </a:rPr>
              <a:t>m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 M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 </a:t>
            </a: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Set of women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W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, with typical woman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w  W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.</a:t>
            </a: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</a:rPr>
              <a:t>One-to-one matching: each man can be matched to one woman, and vice-versa.</a:t>
            </a:r>
          </a:p>
          <a:p>
            <a:pPr marL="0" indent="0">
              <a:spcAft>
                <a:spcPct val="20000"/>
              </a:spcAft>
              <a:buNone/>
            </a:pPr>
            <a:r>
              <a:rPr lang="en-US" sz="1950" b="1" dirty="0">
                <a:solidFill>
                  <a:srgbClr val="5F3EEA"/>
                </a:solidFill>
              </a:rPr>
              <a:t>Preferences</a:t>
            </a:r>
            <a:endParaRPr lang="en-US" sz="1950" dirty="0">
              <a:solidFill>
                <a:srgbClr val="5F3EEA"/>
              </a:solidFill>
            </a:endParaRP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</a:rPr>
              <a:t>Each man has strict preferences over women, and vice versa.</a:t>
            </a: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A woman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w 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is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acceptable 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to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m 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if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m 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prefers </a:t>
            </a:r>
            <a:r>
              <a:rPr lang="en-US" sz="1650" i="1" dirty="0">
                <a:solidFill>
                  <a:schemeClr val="tx1"/>
                </a:solidFill>
                <a:sym typeface="Symbol" pitchFamily="1" charset="2"/>
              </a:rPr>
              <a:t>w </a:t>
            </a:r>
            <a:r>
              <a:rPr lang="en-US" sz="1650" dirty="0">
                <a:solidFill>
                  <a:schemeClr val="tx1"/>
                </a:solidFill>
                <a:sym typeface="Symbol" pitchFamily="1" charset="2"/>
              </a:rPr>
              <a:t>to being unmatched.</a:t>
            </a:r>
          </a:p>
        </p:txBody>
      </p:sp>
    </p:spTree>
    <p:extLst>
      <p:ext uri="{BB962C8B-B14F-4D97-AF65-F5344CB8AC3E}">
        <p14:creationId xmlns:p14="http://schemas.microsoft.com/office/powerpoint/2010/main" val="398833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sz="1950" dirty="0"/>
              <a:t>A </a:t>
            </a:r>
            <a:r>
              <a:rPr lang="en-US" sz="1950" b="1" i="1" dirty="0">
                <a:solidFill>
                  <a:srgbClr val="5F3EEA"/>
                </a:solidFill>
              </a:rPr>
              <a:t>matching</a:t>
            </a:r>
            <a:r>
              <a:rPr lang="en-US" sz="1950" dirty="0"/>
              <a:t> is a set of pairs </a:t>
            </a:r>
            <a:r>
              <a:rPr lang="en-US" sz="1950" i="1" dirty="0"/>
              <a:t>(</a:t>
            </a:r>
            <a:r>
              <a:rPr lang="en-US" sz="1950" i="1" dirty="0" err="1"/>
              <a:t>m,w</a:t>
            </a:r>
            <a:r>
              <a:rPr lang="en-US" sz="1950" i="1" dirty="0"/>
              <a:t>)</a:t>
            </a:r>
            <a:r>
              <a:rPr lang="en-US" sz="1950" dirty="0"/>
              <a:t> such that each individual has one partner.</a:t>
            </a:r>
          </a:p>
          <a:p>
            <a:pPr>
              <a:spcAft>
                <a:spcPct val="20000"/>
              </a:spcAft>
            </a:pPr>
            <a:endParaRPr lang="en-US" sz="1650" dirty="0"/>
          </a:p>
          <a:p>
            <a:pPr>
              <a:spcAft>
                <a:spcPct val="20000"/>
              </a:spcAft>
            </a:pPr>
            <a:r>
              <a:rPr lang="en-US" sz="1950" dirty="0"/>
              <a:t>A matching is </a:t>
            </a:r>
            <a:r>
              <a:rPr lang="en-US" sz="1950" b="1" i="1" dirty="0">
                <a:solidFill>
                  <a:srgbClr val="5F3EEA"/>
                </a:solidFill>
              </a:rPr>
              <a:t>stable</a:t>
            </a:r>
            <a:r>
              <a:rPr lang="en-US" sz="1950" b="1" dirty="0"/>
              <a:t> </a:t>
            </a:r>
            <a:r>
              <a:rPr lang="en-US" sz="1950" dirty="0"/>
              <a:t>if</a:t>
            </a: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</a:rPr>
              <a:t>Every individual is matched with an acceptable partner.</a:t>
            </a:r>
          </a:p>
          <a:p>
            <a:pPr lvl="1">
              <a:spcAft>
                <a:spcPct val="20000"/>
              </a:spcAft>
            </a:pPr>
            <a:r>
              <a:rPr lang="en-US" sz="1650" dirty="0">
                <a:solidFill>
                  <a:schemeClr val="tx1"/>
                </a:solidFill>
              </a:rPr>
              <a:t>There is no man-woman pair, each of whom would prefer to match with each other rather than their assigned partner</a:t>
            </a:r>
            <a:r>
              <a:rPr lang="en-US" sz="1650" dirty="0"/>
              <a:t>.</a:t>
            </a:r>
          </a:p>
          <a:p>
            <a:pPr lvl="1">
              <a:spcAft>
                <a:spcPct val="20000"/>
              </a:spcAft>
            </a:pPr>
            <a:endParaRPr lang="en-US" sz="1650" dirty="0"/>
          </a:p>
          <a:p>
            <a:pPr>
              <a:spcAft>
                <a:spcPct val="20000"/>
              </a:spcAft>
            </a:pPr>
            <a:r>
              <a:rPr lang="en-US" sz="1950" dirty="0"/>
              <a:t>If such a pair exists, they are a </a:t>
            </a:r>
            <a:r>
              <a:rPr lang="en-US" sz="1950" b="1" i="1" dirty="0">
                <a:solidFill>
                  <a:srgbClr val="5F3EEA"/>
                </a:solidFill>
              </a:rPr>
              <a:t>blocking pair</a:t>
            </a:r>
            <a:r>
              <a:rPr lang="en-US" sz="1950" i="1" dirty="0"/>
              <a:t> </a:t>
            </a:r>
            <a:r>
              <a:rPr lang="en-US" sz="1950" dirty="0"/>
              <a:t>and the match is </a:t>
            </a:r>
            <a:r>
              <a:rPr lang="en-US" sz="1950" b="1" i="1" dirty="0">
                <a:solidFill>
                  <a:srgbClr val="5F3EEA"/>
                </a:solidFill>
              </a:rPr>
              <a:t>unstable</a:t>
            </a:r>
            <a:r>
              <a:rPr lang="en-US" sz="1950" b="1" dirty="0"/>
              <a:t>. </a:t>
            </a:r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65960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861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30861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30861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Oval 12"/>
          <p:cNvSpPr/>
          <p:nvPr/>
        </p:nvSpPr>
        <p:spPr>
          <a:xfrm>
            <a:off x="56007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Oval 13"/>
          <p:cNvSpPr/>
          <p:nvPr/>
        </p:nvSpPr>
        <p:spPr>
          <a:xfrm>
            <a:off x="56007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Oval 14"/>
          <p:cNvSpPr/>
          <p:nvPr/>
        </p:nvSpPr>
        <p:spPr>
          <a:xfrm>
            <a:off x="56007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Oval 15"/>
          <p:cNvSpPr/>
          <p:nvPr/>
        </p:nvSpPr>
        <p:spPr>
          <a:xfrm>
            <a:off x="56007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extBox 19"/>
          <p:cNvSpPr txBox="1"/>
          <p:nvPr/>
        </p:nvSpPr>
        <p:spPr>
          <a:xfrm>
            <a:off x="1543050" y="149465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3050" y="2294751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43051" y="3094851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43050" y="394335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7240" y="1485900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47240" y="2286000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47240" y="3086100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7240" y="393459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43050" y="17804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43050" y="25805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43050" y="33806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43050" y="41807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00700" y="1771650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00700" y="2571750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00700" y="3371850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00700" y="4171950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705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861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30861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30861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Oval 12"/>
          <p:cNvSpPr/>
          <p:nvPr/>
        </p:nvSpPr>
        <p:spPr>
          <a:xfrm>
            <a:off x="56007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Oval 13"/>
          <p:cNvSpPr/>
          <p:nvPr/>
        </p:nvSpPr>
        <p:spPr>
          <a:xfrm>
            <a:off x="56007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Oval 14"/>
          <p:cNvSpPr/>
          <p:nvPr/>
        </p:nvSpPr>
        <p:spPr>
          <a:xfrm>
            <a:off x="56007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Oval 15"/>
          <p:cNvSpPr/>
          <p:nvPr/>
        </p:nvSpPr>
        <p:spPr>
          <a:xfrm>
            <a:off x="56007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extBox 19"/>
          <p:cNvSpPr txBox="1"/>
          <p:nvPr/>
        </p:nvSpPr>
        <p:spPr>
          <a:xfrm>
            <a:off x="1543050" y="149465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3050" y="2294751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43051" y="3094851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43050" y="394335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7240" y="1485900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47240" y="2286000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47240" y="3086100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7240" y="393459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43050" y="17804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43050" y="25805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43050" y="33806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43050" y="41807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00700" y="1771650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00700" y="2571750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00700" y="3371850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00700" y="4171950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cxnSp>
        <p:nvCxnSpPr>
          <p:cNvPr id="58" name="Straight Connector 57"/>
          <p:cNvCxnSpPr>
            <a:stCxn id="4" idx="6"/>
            <a:endCxn id="13" idx="2"/>
          </p:cNvCxnSpPr>
          <p:nvPr/>
        </p:nvCxnSpPr>
        <p:spPr>
          <a:xfrm>
            <a:off x="3314700" y="16573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314700" y="2456259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314700" y="3256359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314700" y="40576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5965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86100" y="11245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19246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3086100" y="27247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3086100" y="35248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Oval 12"/>
          <p:cNvSpPr/>
          <p:nvPr/>
        </p:nvSpPr>
        <p:spPr>
          <a:xfrm>
            <a:off x="5600700" y="11245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Oval 13"/>
          <p:cNvSpPr/>
          <p:nvPr/>
        </p:nvSpPr>
        <p:spPr>
          <a:xfrm>
            <a:off x="5600700" y="19246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Oval 14"/>
          <p:cNvSpPr/>
          <p:nvPr/>
        </p:nvSpPr>
        <p:spPr>
          <a:xfrm>
            <a:off x="5600700" y="27247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Oval 15"/>
          <p:cNvSpPr/>
          <p:nvPr/>
        </p:nvSpPr>
        <p:spPr>
          <a:xfrm>
            <a:off x="5600700" y="352489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extBox 19"/>
          <p:cNvSpPr txBox="1"/>
          <p:nvPr/>
        </p:nvSpPr>
        <p:spPr>
          <a:xfrm>
            <a:off x="1543050" y="1076196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3050" y="1876296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43051" y="2676396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43050" y="3524895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7240" y="1067445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47240" y="1867545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47240" y="2667645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7240" y="3516144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43050" y="1361946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43050" y="2162046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43050" y="2962146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43050" y="3762246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00700" y="1353195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00700" y="2153295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00700" y="2953395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00700" y="3753495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cxnSp>
        <p:nvCxnSpPr>
          <p:cNvPr id="58" name="Straight Connector 57"/>
          <p:cNvCxnSpPr>
            <a:stCxn id="4" idx="6"/>
            <a:endCxn id="13" idx="2"/>
          </p:cNvCxnSpPr>
          <p:nvPr/>
        </p:nvCxnSpPr>
        <p:spPr>
          <a:xfrm>
            <a:off x="3314700" y="1238895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314700" y="2037804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314700" y="2837904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314700" y="3639195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cxnSp>
        <p:nvCxnSpPr>
          <p:cNvPr id="31" name="Straight Connector 30"/>
          <p:cNvCxnSpPr>
            <a:stCxn id="4" idx="5"/>
            <a:endCxn id="14" idx="1"/>
          </p:cNvCxnSpPr>
          <p:nvPr/>
        </p:nvCxnSpPr>
        <p:spPr>
          <a:xfrm>
            <a:off x="3281222" y="1319717"/>
            <a:ext cx="2352956" cy="6384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57399" y="4167851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dirty="0" err="1">
                <a:solidFill>
                  <a:srgbClr val="C00000"/>
                </a:solidFill>
              </a:rPr>
              <a:t>Jake,Claire</a:t>
            </a:r>
            <a:r>
              <a:rPr lang="en-US" sz="2000" dirty="0">
                <a:solidFill>
                  <a:srgbClr val="C00000"/>
                </a:solidFill>
              </a:rPr>
              <a:t>) is a blocking pair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1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Question: </a:t>
            </a:r>
            <a:r>
              <a:rPr lang="en-US" sz="2400" dirty="0"/>
              <a:t>Do stable matchings always exist? How do you find one of them? </a:t>
            </a:r>
          </a:p>
        </p:txBody>
      </p:sp>
    </p:spTree>
    <p:extLst>
      <p:ext uri="{BB962C8B-B14F-4D97-AF65-F5344CB8AC3E}">
        <p14:creationId xmlns:p14="http://schemas.microsoft.com/office/powerpoint/2010/main" val="65179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Deferred Acceptance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Each man proposes to highest woman on his list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Women make a “tentative match” based on their preferred offer, and reject other offers, or all if none are acceptable.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Each rejected man removes woman from his list, and makes a new offer.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Continue until no more rejections or offers, at which point implement tentative matches.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This is the </a:t>
            </a:r>
            <a:r>
              <a:rPr lang="en-US" dirty="0">
                <a:solidFill>
                  <a:srgbClr val="C00000"/>
                </a:solidFill>
              </a:rPr>
              <a:t>“man-proposing” </a:t>
            </a:r>
            <a:r>
              <a:rPr lang="en-US" dirty="0">
                <a:solidFill>
                  <a:schemeClr val="tx1"/>
                </a:solidFill>
              </a:rPr>
              <a:t>version of the algorithm; there is also a </a:t>
            </a:r>
            <a:r>
              <a:rPr lang="en-US" dirty="0">
                <a:solidFill>
                  <a:srgbClr val="C00000"/>
                </a:solidFill>
              </a:rPr>
              <a:t>“woman proposing” </a:t>
            </a:r>
            <a:r>
              <a:rPr lang="en-US" dirty="0">
                <a:solidFill>
                  <a:schemeClr val="tx1"/>
                </a:solidFill>
              </a:rPr>
              <a:t>version.</a:t>
            </a:r>
          </a:p>
        </p:txBody>
      </p:sp>
    </p:spTree>
    <p:extLst>
      <p:ext uri="{BB962C8B-B14F-4D97-AF65-F5344CB8AC3E}">
        <p14:creationId xmlns:p14="http://schemas.microsoft.com/office/powerpoint/2010/main" val="3475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courtship ritual</a:t>
            </a:r>
          </a:p>
        </p:txBody>
      </p:sp>
      <p:sp>
        <p:nvSpPr>
          <p:cNvPr id="4" name="Oval 3"/>
          <p:cNvSpPr/>
          <p:nvPr/>
        </p:nvSpPr>
        <p:spPr>
          <a:xfrm>
            <a:off x="30861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" name="Oval 4"/>
          <p:cNvSpPr/>
          <p:nvPr/>
        </p:nvSpPr>
        <p:spPr>
          <a:xfrm>
            <a:off x="30861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Oval 6"/>
          <p:cNvSpPr/>
          <p:nvPr/>
        </p:nvSpPr>
        <p:spPr>
          <a:xfrm>
            <a:off x="30861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56007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Oval 8"/>
          <p:cNvSpPr/>
          <p:nvPr/>
        </p:nvSpPr>
        <p:spPr>
          <a:xfrm>
            <a:off x="56007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Oval 9"/>
          <p:cNvSpPr/>
          <p:nvPr/>
        </p:nvSpPr>
        <p:spPr>
          <a:xfrm>
            <a:off x="56007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56007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3" name="TextBox 32"/>
          <p:cNvSpPr txBox="1"/>
          <p:nvPr/>
        </p:nvSpPr>
        <p:spPr>
          <a:xfrm>
            <a:off x="1543050" y="149465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43050" y="2294751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43051" y="3094851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43050" y="394335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43050" y="17804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43050" y="25805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43050" y="33806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43050" y="41807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47240" y="1485900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47240" y="2286000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47240" y="3086100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47240" y="393459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00700" y="1771650"/>
            <a:ext cx="22288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00700" y="2571750"/>
            <a:ext cx="24003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00700" y="3371850"/>
            <a:ext cx="22288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00700" y="4171950"/>
            <a:ext cx="2286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cxnSp>
        <p:nvCxnSpPr>
          <p:cNvPr id="58" name="Straight Connector 57"/>
          <p:cNvCxnSpPr>
            <a:stCxn id="4" idx="6"/>
            <a:endCxn id="11" idx="2"/>
          </p:cNvCxnSpPr>
          <p:nvPr/>
        </p:nvCxnSpPr>
        <p:spPr>
          <a:xfrm>
            <a:off x="3314700" y="1657350"/>
            <a:ext cx="2286000" cy="24003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" idx="6"/>
            <a:endCxn id="9" idx="2"/>
          </p:cNvCxnSpPr>
          <p:nvPr/>
        </p:nvCxnSpPr>
        <p:spPr>
          <a:xfrm>
            <a:off x="3314700" y="24574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8" idx="2"/>
          </p:cNvCxnSpPr>
          <p:nvPr/>
        </p:nvCxnSpPr>
        <p:spPr>
          <a:xfrm flipV="1">
            <a:off x="3314700" y="1657350"/>
            <a:ext cx="2286000" cy="15990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314700" y="4056459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588770" y="1920240"/>
            <a:ext cx="363474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4" idx="6"/>
            <a:endCxn id="9" idx="2"/>
          </p:cNvCxnSpPr>
          <p:nvPr/>
        </p:nvCxnSpPr>
        <p:spPr>
          <a:xfrm>
            <a:off x="3314700" y="16573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600200" y="2722626"/>
            <a:ext cx="4114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5" idx="6"/>
            <a:endCxn id="10" idx="2"/>
          </p:cNvCxnSpPr>
          <p:nvPr/>
        </p:nvCxnSpPr>
        <p:spPr>
          <a:xfrm>
            <a:off x="3314700" y="24574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645920" y="3542109"/>
            <a:ext cx="4114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600200" y="4342209"/>
            <a:ext cx="363474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600200" y="1920240"/>
            <a:ext cx="89154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602486" y="2722626"/>
            <a:ext cx="7543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3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Stable matchings exist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Font typeface="Wingdings" pitchFamily="1" charset="2"/>
              <a:buNone/>
            </a:pPr>
            <a:r>
              <a:rPr lang="en-US" sz="1950" b="1" dirty="0">
                <a:solidFill>
                  <a:srgbClr val="5F3EEA"/>
                </a:solidFill>
              </a:rPr>
              <a:t>Theorem.</a:t>
            </a:r>
            <a:r>
              <a:rPr lang="en-US" sz="1950" b="1" dirty="0"/>
              <a:t> </a:t>
            </a:r>
            <a:r>
              <a:rPr lang="en-US" sz="1950" dirty="0"/>
              <a:t>The outcome of the DA algorithm is a stable one-to-one matching (so a stable match exists).</a:t>
            </a:r>
          </a:p>
          <a:p>
            <a:pPr>
              <a:lnSpc>
                <a:spcPct val="80000"/>
              </a:lnSpc>
            </a:pPr>
            <a:endParaRPr lang="en-US" sz="1950" dirty="0"/>
          </a:p>
          <a:p>
            <a:pPr>
              <a:lnSpc>
                <a:spcPct val="80000"/>
              </a:lnSpc>
              <a:buFont typeface="Wingdings" pitchFamily="1" charset="2"/>
              <a:buNone/>
            </a:pPr>
            <a:r>
              <a:rPr lang="en-US" sz="1950" b="1" dirty="0">
                <a:solidFill>
                  <a:srgbClr val="C00000"/>
                </a:solidFill>
              </a:rPr>
              <a:t>Proof.</a:t>
            </a:r>
          </a:p>
          <a:p>
            <a:r>
              <a:rPr lang="en-US" sz="1950" dirty="0"/>
              <a:t>Why does the algorithm stop? </a:t>
            </a:r>
          </a:p>
          <a:p>
            <a:endParaRPr lang="en-US" sz="1950" dirty="0"/>
          </a:p>
          <a:p>
            <a:r>
              <a:rPr lang="en-US" dirty="0"/>
              <a:t>Why is everyone matched at the end of the algorithm? </a:t>
            </a:r>
          </a:p>
          <a:p>
            <a:endParaRPr lang="en-US" dirty="0"/>
          </a:p>
          <a:p>
            <a:r>
              <a:rPr lang="en-US" dirty="0"/>
              <a:t>Why aren’t there any blocking pairs?</a:t>
            </a:r>
          </a:p>
          <a:p>
            <a:endParaRPr lang="en-US" sz="1950" b="1" dirty="0"/>
          </a:p>
          <a:p>
            <a:endParaRPr lang="en-US" sz="1950" b="1" dirty="0"/>
          </a:p>
        </p:txBody>
      </p:sp>
    </p:spTree>
    <p:extLst>
      <p:ext uri="{BB962C8B-B14F-4D97-AF65-F5344CB8AC3E}">
        <p14:creationId xmlns:p14="http://schemas.microsoft.com/office/powerpoint/2010/main" val="39581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Stable matchings exist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Font typeface="Wingdings" pitchFamily="1" charset="2"/>
              <a:buNone/>
            </a:pPr>
            <a:r>
              <a:rPr lang="en-US" sz="1950" b="1" dirty="0">
                <a:solidFill>
                  <a:srgbClr val="5F3EEA"/>
                </a:solidFill>
              </a:rPr>
              <a:t>Theorem.</a:t>
            </a:r>
            <a:r>
              <a:rPr lang="en-US" sz="1950" b="1" dirty="0"/>
              <a:t> </a:t>
            </a:r>
            <a:r>
              <a:rPr lang="en-US" sz="1950" dirty="0"/>
              <a:t>The outcome of the DA algorithm is a stable one-to-one matching (so a stable match exists).</a:t>
            </a:r>
          </a:p>
          <a:p>
            <a:pPr>
              <a:lnSpc>
                <a:spcPct val="80000"/>
              </a:lnSpc>
            </a:pPr>
            <a:endParaRPr lang="en-US" sz="1950" dirty="0"/>
          </a:p>
          <a:p>
            <a:pPr>
              <a:lnSpc>
                <a:spcPct val="80000"/>
              </a:lnSpc>
              <a:buFont typeface="Wingdings" pitchFamily="1" charset="2"/>
              <a:buNone/>
            </a:pPr>
            <a:r>
              <a:rPr lang="en-US" sz="1950" b="1" dirty="0"/>
              <a:t>Proof.</a:t>
            </a:r>
          </a:p>
          <a:p>
            <a:pPr marL="0" indent="0">
              <a:buNone/>
            </a:pPr>
            <a:r>
              <a:rPr lang="en-US" dirty="0"/>
              <a:t>There are no blocking pairs because: suppose </a:t>
            </a:r>
            <a:r>
              <a:rPr lang="en-US" i="1" dirty="0"/>
              <a:t>m, w </a:t>
            </a:r>
            <a:r>
              <a:rPr lang="en-US" dirty="0"/>
              <a:t>are matched, but </a:t>
            </a:r>
            <a:r>
              <a:rPr lang="en-US" i="1" dirty="0"/>
              <a:t>m </a:t>
            </a:r>
            <a:r>
              <a:rPr lang="en-US" dirty="0"/>
              <a:t>prefers </a:t>
            </a:r>
            <a:r>
              <a:rPr lang="en-US" i="1" dirty="0"/>
              <a:t>w’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At some point, </a:t>
            </a:r>
            <a:r>
              <a:rPr lang="en-US" i="1" dirty="0">
                <a:solidFill>
                  <a:schemeClr val="tx1"/>
                </a:solidFill>
              </a:rPr>
              <a:t>m </a:t>
            </a:r>
            <a:r>
              <a:rPr lang="en-US" dirty="0">
                <a:solidFill>
                  <a:schemeClr val="tx1"/>
                </a:solidFill>
              </a:rPr>
              <a:t>proposed to </a:t>
            </a:r>
            <a:r>
              <a:rPr lang="en-US" i="1" dirty="0">
                <a:solidFill>
                  <a:schemeClr val="tx1"/>
                </a:solidFill>
              </a:rPr>
              <a:t>w’ </a:t>
            </a:r>
            <a:r>
              <a:rPr lang="en-US" dirty="0">
                <a:solidFill>
                  <a:schemeClr val="tx1"/>
                </a:solidFill>
              </a:rPr>
              <a:t>and was rejected.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At that point, </a:t>
            </a:r>
            <a:r>
              <a:rPr lang="en-US" i="1" dirty="0">
                <a:solidFill>
                  <a:schemeClr val="tx1"/>
                </a:solidFill>
              </a:rPr>
              <a:t>w’</a:t>
            </a:r>
            <a:r>
              <a:rPr lang="en-US" dirty="0">
                <a:solidFill>
                  <a:schemeClr val="tx1"/>
                </a:solidFill>
              </a:rPr>
              <a:t> preferred her tentative match to </a:t>
            </a:r>
            <a:r>
              <a:rPr lang="en-US" i="1" dirty="0">
                <a:solidFill>
                  <a:schemeClr val="tx1"/>
                </a:solidFill>
              </a:rPr>
              <a:t>m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 algorithm goes forward, </a:t>
            </a:r>
            <a:r>
              <a:rPr lang="en-US" i="1" dirty="0">
                <a:solidFill>
                  <a:schemeClr val="tx1"/>
                </a:solidFill>
              </a:rPr>
              <a:t>w’ </a:t>
            </a:r>
            <a:r>
              <a:rPr lang="en-US" dirty="0">
                <a:solidFill>
                  <a:schemeClr val="tx1"/>
                </a:solidFill>
              </a:rPr>
              <a:t>can only do better.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 </a:t>
            </a:r>
            <a:r>
              <a:rPr lang="en-US" i="1" dirty="0">
                <a:solidFill>
                  <a:schemeClr val="tx1"/>
                </a:solidFill>
              </a:rPr>
              <a:t>w’ </a:t>
            </a:r>
            <a:r>
              <a:rPr lang="en-US" dirty="0">
                <a:solidFill>
                  <a:schemeClr val="tx1"/>
                </a:solidFill>
              </a:rPr>
              <a:t>prefers her final match to </a:t>
            </a:r>
            <a:r>
              <a:rPr lang="en-US" i="1" dirty="0">
                <a:solidFill>
                  <a:schemeClr val="tx1"/>
                </a:solidFill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149620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8AD5-EE08-414F-96FD-8B252CBE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30E31-3486-1644-A972-0BC3F0518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676" y="847724"/>
            <a:ext cx="7700963" cy="3759041"/>
          </a:xfrm>
        </p:spPr>
        <p:txBody>
          <a:bodyPr/>
          <a:lstStyle/>
          <a:p>
            <a:pPr lvl="1"/>
            <a:r>
              <a:rPr lang="en-US" dirty="0">
                <a:solidFill>
                  <a:schemeClr val="tx1"/>
                </a:solidFill>
              </a:rPr>
              <a:t>National Residency Matching Program (NRMP) since 1950’s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Dental residencies and medical specialties in the US, Canada, and parts of the UK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National university entrance exam in Iran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Placement of Canadian lawyers in Ontario and Alberta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Sorority rush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Matching of new reform rabbis to their first congregation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Assignment of students to high-schools in NYC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Incomplete lists </a:t>
            </a:r>
          </a:p>
          <a:p>
            <a:r>
              <a:rPr lang="en-US" dirty="0"/>
              <a:t>Many to one matchings (residents to hospitals)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E734EA-E484-E24C-8755-4AF9D56ADBBE}"/>
              </a:ext>
            </a:extLst>
          </p:cNvPr>
          <p:cNvSpPr txBox="1">
            <a:spLocks/>
          </p:cNvSpPr>
          <p:nvPr/>
        </p:nvSpPr>
        <p:spPr>
          <a:xfrm>
            <a:off x="948774" y="3641220"/>
            <a:ext cx="7707861" cy="488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Generalizations</a:t>
            </a:r>
          </a:p>
        </p:txBody>
      </p:sp>
    </p:spTree>
    <p:extLst>
      <p:ext uri="{BB962C8B-B14F-4D97-AF65-F5344CB8AC3E}">
        <p14:creationId xmlns:p14="http://schemas.microsoft.com/office/powerpoint/2010/main" val="4234522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Decentralized market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3C27C-B2D6-8849-ABED-175F327CD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there is no clearinghouse (algorithm that does the work)?</a:t>
            </a:r>
          </a:p>
          <a:p>
            <a:pPr lvl="2"/>
            <a:r>
              <a:rPr lang="en-US" dirty="0"/>
              <a:t>Men make offers to women</a:t>
            </a:r>
          </a:p>
          <a:p>
            <a:pPr lvl="2"/>
            <a:r>
              <a:rPr lang="en-US" dirty="0"/>
              <a:t>Women consider their offers, perhaps some accept and some reject.</a:t>
            </a:r>
          </a:p>
          <a:p>
            <a:pPr lvl="2"/>
            <a:r>
              <a:rPr lang="en-US" dirty="0"/>
              <a:t>Men make further offers, etc..</a:t>
            </a:r>
          </a:p>
          <a:p>
            <a:pPr lvl="2"/>
            <a:endParaRPr lang="en-US" dirty="0"/>
          </a:p>
          <a:p>
            <a:r>
              <a:rPr lang="en-US" dirty="0"/>
              <a:t>What kind of problems can arise?</a:t>
            </a:r>
          </a:p>
          <a:p>
            <a:r>
              <a:rPr lang="en-US" dirty="0"/>
              <a:t>Maybe w holds m’s offer for a long time, and then rejects it, but only after market has cleared.</a:t>
            </a:r>
          </a:p>
          <a:p>
            <a:r>
              <a:rPr lang="en-US" dirty="0"/>
              <a:t>Maybe m makes exploding offer to w and she has to decide before knowing her other options.</a:t>
            </a:r>
          </a:p>
          <a:p>
            <a:r>
              <a:rPr lang="en-US" dirty="0"/>
              <a:t>No guarantee the market will converge to the right outcome…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729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clinical psychology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dirty="0"/>
              <a:t>Clinical psychologists are employed as interns after they complete their doctoral degrees. About 500 sites offer 2,000 positions each year. Clears with one day market.</a:t>
            </a:r>
          </a:p>
          <a:p>
            <a:pPr>
              <a:lnSpc>
                <a:spcPct val="90000"/>
              </a:lnSpc>
              <a:spcAft>
                <a:spcPct val="200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dirty="0"/>
              <a:t>On selection day, market opens at 9 am, closes at 4 pm.</a:t>
            </a:r>
          </a:p>
          <a:p>
            <a:pPr lvl="2">
              <a:lnSpc>
                <a:spcPct val="90000"/>
              </a:lnSpc>
              <a:spcAft>
                <a:spcPct val="20000"/>
              </a:spcAft>
            </a:pPr>
            <a:r>
              <a:rPr lang="en-US" sz="1650" dirty="0"/>
              <a:t>While market is open, offers will be made and accepted according to a version of the DA algorithm, but a human version where people make phone calls.</a:t>
            </a:r>
          </a:p>
          <a:p>
            <a:pPr lvl="2">
              <a:lnSpc>
                <a:spcPct val="90000"/>
              </a:lnSpc>
              <a:spcAft>
                <a:spcPct val="20000"/>
              </a:spcAft>
            </a:pPr>
            <a:r>
              <a:rPr lang="en-US" sz="1650" dirty="0"/>
              <a:t>Offers can be accepted early and programs often ask students to indicate in advance their willingness to accept an offer..</a:t>
            </a:r>
          </a:p>
          <a:p>
            <a:pPr lvl="2">
              <a:lnSpc>
                <a:spcPct val="90000"/>
              </a:lnSpc>
              <a:spcAft>
                <a:spcPct val="20000"/>
              </a:spcAft>
            </a:pPr>
            <a:endParaRPr lang="en-US" sz="1650" dirty="0"/>
          </a:p>
          <a:p>
            <a:pPr marL="42863" indent="0">
              <a:lnSpc>
                <a:spcPct val="90000"/>
              </a:lnSpc>
              <a:spcAft>
                <a:spcPct val="20000"/>
              </a:spcAft>
              <a:buNone/>
            </a:pPr>
            <a:r>
              <a:rPr lang="en-US" sz="1650" dirty="0"/>
              <a:t> </a:t>
            </a:r>
            <a:r>
              <a:rPr lang="en-US" dirty="0"/>
              <a:t>“Jumping the Gun”, Roth and Xing (1994) describe a site visit in 1993.</a:t>
            </a:r>
          </a:p>
        </p:txBody>
      </p:sp>
    </p:spTree>
    <p:extLst>
      <p:ext uri="{BB962C8B-B14F-4D97-AF65-F5344CB8AC3E}">
        <p14:creationId xmlns:p14="http://schemas.microsoft.com/office/powerpoint/2010/main" val="57518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clinical psychology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03A1C3-7EAC-944C-96C2-F4AA0276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dirty="0"/>
              <a:t>Program had 5 positions, 71 applicants, 29 interviews,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Directors had ranked 20, and knew 6 would say yes if asked. Their strategy: “don’t tie up offers with people who will hold them”.</a:t>
            </a:r>
          </a:p>
          <a:p>
            <a:pPr>
              <a:spcAft>
                <a:spcPct val="20000"/>
              </a:spcAft>
            </a:pPr>
            <a:endParaRPr lang="en-US" dirty="0">
              <a:solidFill>
                <a:srgbClr val="0033CC"/>
              </a:solidFill>
            </a:endParaRPr>
          </a:p>
          <a:p>
            <a:pPr>
              <a:spcAft>
                <a:spcPct val="20000"/>
              </a:spcAft>
            </a:pPr>
            <a:r>
              <a:rPr lang="en-US" dirty="0">
                <a:solidFill>
                  <a:srgbClr val="0033CC"/>
                </a:solidFill>
              </a:rPr>
              <a:t>Timeline on selection day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At 9:00, calls placed to candidates 1,2,3,5,12  ---- 3,5,12 accept.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Candidate 1 reached at 9.05, holds until 9.13, rejects.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In the interim, candidate 8 calls, says she will accept.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When 1 rejects, call placed to 8, who accepts.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While call is in progress, 2 calls to reject. 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Call placed to 10 (who’d indicated acceptance), accepts at 9.21.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By 9.35, remaining candidates informed of non-offer.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62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 consider the men proposing algorithm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Is it better to be a man or a woman? Put differently, if you had the choice to be on the side of proposers or </a:t>
            </a:r>
            <a:r>
              <a:rPr lang="en-US" sz="2400" dirty="0" err="1"/>
              <a:t>proposees</a:t>
            </a:r>
            <a:r>
              <a:rPr lang="en-US" sz="2400" dirty="0"/>
              <a:t> which one would you choose? </a:t>
            </a:r>
          </a:p>
        </p:txBody>
      </p:sp>
    </p:spTree>
    <p:extLst>
      <p:ext uri="{BB962C8B-B14F-4D97-AF65-F5344CB8AC3E}">
        <p14:creationId xmlns:p14="http://schemas.microsoft.com/office/powerpoint/2010/main" val="1655140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 </a:t>
            </a:r>
            <a:r>
              <a:rPr lang="en-US" sz="2000" dirty="0">
                <a:solidFill>
                  <a:srgbClr val="C00000"/>
                </a:solidFill>
              </a:rPr>
              <a:t>men proposing </a:t>
            </a:r>
            <a:r>
              <a:rPr lang="en-US" sz="2000" dirty="0">
                <a:solidFill>
                  <a:schemeClr val="tx1"/>
                </a:solidFill>
              </a:rPr>
              <a:t>algorithm is </a:t>
            </a:r>
            <a:r>
              <a:rPr lang="en-US" sz="2000" dirty="0">
                <a:solidFill>
                  <a:srgbClr val="C00000"/>
                </a:solidFill>
              </a:rPr>
              <a:t>men-optimal</a:t>
            </a:r>
            <a:r>
              <a:rPr lang="en-US" sz="2000" dirty="0">
                <a:solidFill>
                  <a:schemeClr val="tx1"/>
                </a:solidFill>
              </a:rPr>
              <a:t>. Every man is matched with the best woman (according to his utilities) he can be matched with, in any stable matching! 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It is the opposite for women. They are matched with the </a:t>
            </a:r>
            <a:r>
              <a:rPr lang="en-US" sz="2000" dirty="0">
                <a:solidFill>
                  <a:srgbClr val="C00000"/>
                </a:solidFill>
              </a:rPr>
              <a:t>worst man in any stable matching.</a:t>
            </a:r>
          </a:p>
        </p:txBody>
      </p:sp>
    </p:spTree>
    <p:extLst>
      <p:ext uri="{BB962C8B-B14F-4D97-AF65-F5344CB8AC3E}">
        <p14:creationId xmlns:p14="http://schemas.microsoft.com/office/powerpoint/2010/main" val="160834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proposer optimality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96DE2-C5F7-614F-94DD-5D629D9A7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sz="1575" dirty="0"/>
              <a:t>Say that </a:t>
            </a:r>
            <a:r>
              <a:rPr lang="en-US" sz="1575" i="1" dirty="0"/>
              <a:t>w </a:t>
            </a:r>
            <a:r>
              <a:rPr lang="en-US" sz="1575" dirty="0"/>
              <a:t>is </a:t>
            </a:r>
            <a:r>
              <a:rPr lang="en-US" sz="1575" b="1" i="1" dirty="0"/>
              <a:t>feasible</a:t>
            </a:r>
            <a:r>
              <a:rPr lang="en-US" sz="1575" i="1" dirty="0"/>
              <a:t> </a:t>
            </a:r>
            <a:r>
              <a:rPr lang="en-US" sz="1575" dirty="0"/>
              <a:t>for </a:t>
            </a:r>
            <a:r>
              <a:rPr lang="en-US" sz="1575" i="1" dirty="0"/>
              <a:t>m </a:t>
            </a:r>
            <a:r>
              <a:rPr lang="en-US" sz="1575" dirty="0"/>
              <a:t>if </a:t>
            </a:r>
            <a:r>
              <a:rPr lang="en-US" sz="1575" i="1" dirty="0"/>
              <a:t>(</a:t>
            </a:r>
            <a:r>
              <a:rPr lang="en-US" sz="1575" i="1" dirty="0" err="1"/>
              <a:t>m,w</a:t>
            </a:r>
            <a:r>
              <a:rPr lang="en-US" sz="1575" i="1" dirty="0"/>
              <a:t>) </a:t>
            </a:r>
            <a:r>
              <a:rPr lang="en-US" sz="1575" dirty="0"/>
              <a:t>is in </a:t>
            </a:r>
            <a:r>
              <a:rPr lang="en-US" sz="1575" i="1" dirty="0"/>
              <a:t>some</a:t>
            </a:r>
            <a:r>
              <a:rPr lang="en-US" sz="1575" dirty="0"/>
              <a:t> stable matching. </a:t>
            </a:r>
          </a:p>
          <a:p>
            <a:pPr>
              <a:spcAft>
                <a:spcPct val="20000"/>
              </a:spcAft>
            </a:pPr>
            <a:r>
              <a:rPr lang="en-US" sz="1575" dirty="0"/>
              <a:t>Show by induction that no man is ever rejected by a woman who is feasible for him.</a:t>
            </a:r>
          </a:p>
          <a:p>
            <a:pPr lvl="2">
              <a:spcAft>
                <a:spcPct val="20000"/>
              </a:spcAft>
            </a:pPr>
            <a:r>
              <a:rPr lang="en-US" sz="1500" dirty="0"/>
              <a:t>Suppose this is the case through round </a:t>
            </a:r>
            <a:r>
              <a:rPr lang="en-US" sz="1500" i="1" dirty="0"/>
              <a:t>n.</a:t>
            </a:r>
          </a:p>
          <a:p>
            <a:pPr lvl="2">
              <a:spcAft>
                <a:spcPct val="20000"/>
              </a:spcAft>
            </a:pPr>
            <a:r>
              <a:rPr lang="en-US" sz="1500" b="1" dirty="0"/>
              <a:t>Suppose at round </a:t>
            </a:r>
            <a:r>
              <a:rPr lang="en-US" sz="1500" b="1" i="1" dirty="0"/>
              <a:t>n+1</a:t>
            </a:r>
            <a:r>
              <a:rPr lang="en-US" sz="1500" b="1" dirty="0"/>
              <a:t>, woman </a:t>
            </a:r>
            <a:r>
              <a:rPr lang="en-US" sz="1500" b="1" i="1" dirty="0"/>
              <a:t>w</a:t>
            </a:r>
            <a:r>
              <a:rPr lang="en-US" sz="1500" b="1" dirty="0"/>
              <a:t> rejects </a:t>
            </a:r>
            <a:r>
              <a:rPr lang="en-US" sz="1500" b="1" i="1" dirty="0"/>
              <a:t>m </a:t>
            </a:r>
            <a:r>
              <a:rPr lang="en-US" sz="1500" b="1" dirty="0"/>
              <a:t>in favor of </a:t>
            </a:r>
            <a:r>
              <a:rPr lang="en-US" sz="1500" b="1" i="1" dirty="0"/>
              <a:t>m’</a:t>
            </a:r>
            <a:r>
              <a:rPr lang="en-US" sz="1500" b="1" dirty="0"/>
              <a:t>.</a:t>
            </a:r>
          </a:p>
          <a:p>
            <a:pPr lvl="2">
              <a:spcAft>
                <a:spcPct val="20000"/>
              </a:spcAft>
            </a:pPr>
            <a:r>
              <a:rPr lang="en-US" sz="1275" dirty="0"/>
              <a:t>this means </a:t>
            </a:r>
            <a:r>
              <a:rPr lang="en-US" sz="1275" i="1" dirty="0"/>
              <a:t>m’ </a:t>
            </a:r>
            <a:r>
              <a:rPr lang="en-US" sz="1275" dirty="0"/>
              <a:t>made an offer to </a:t>
            </a:r>
            <a:r>
              <a:rPr lang="en-US" sz="1275" i="1" dirty="0"/>
              <a:t>w </a:t>
            </a:r>
            <a:r>
              <a:rPr lang="en-US" sz="1275" dirty="0"/>
              <a:t>in round </a:t>
            </a:r>
            <a:r>
              <a:rPr lang="en-US" sz="1275" i="1" dirty="0"/>
              <a:t>n+1 </a:t>
            </a:r>
            <a:r>
              <a:rPr lang="en-US" sz="1275" dirty="0"/>
              <a:t>and hence all the women </a:t>
            </a:r>
            <a:r>
              <a:rPr lang="en-US" sz="1275" i="1" dirty="0"/>
              <a:t>m’ </a:t>
            </a:r>
            <a:r>
              <a:rPr lang="en-US" sz="1275" dirty="0"/>
              <a:t>prefers to </a:t>
            </a:r>
            <a:r>
              <a:rPr lang="en-US" sz="1275" i="1" dirty="0"/>
              <a:t>w </a:t>
            </a:r>
            <a:r>
              <a:rPr lang="en-US" sz="1275" dirty="0"/>
              <a:t>must be infeasible for him, by the inductive hypothesis.</a:t>
            </a:r>
          </a:p>
          <a:p>
            <a:pPr lvl="2">
              <a:spcAft>
                <a:spcPct val="20000"/>
              </a:spcAft>
            </a:pPr>
            <a:r>
              <a:rPr lang="en-US" sz="1500" b="1" dirty="0"/>
              <a:t>Claim: </a:t>
            </a:r>
            <a:r>
              <a:rPr lang="en-US" sz="1500" b="1" i="1" dirty="0"/>
              <a:t>w </a:t>
            </a:r>
            <a:r>
              <a:rPr lang="en-US" sz="1500" b="1" dirty="0"/>
              <a:t>must be </a:t>
            </a:r>
            <a:r>
              <a:rPr lang="en-US" sz="1500" b="1" i="1" dirty="0"/>
              <a:t>infeasible </a:t>
            </a:r>
            <a:r>
              <a:rPr lang="en-US" sz="1500" b="1" dirty="0"/>
              <a:t>for </a:t>
            </a:r>
            <a:r>
              <a:rPr lang="en-US" sz="1500" b="1" i="1" dirty="0"/>
              <a:t>m</a:t>
            </a:r>
            <a:r>
              <a:rPr lang="en-US" sz="1500" b="1" dirty="0"/>
              <a:t>.</a:t>
            </a:r>
          </a:p>
          <a:p>
            <a:pPr lvl="2">
              <a:spcAft>
                <a:spcPct val="20000"/>
              </a:spcAft>
            </a:pPr>
            <a:r>
              <a:rPr lang="en-US" sz="1350" dirty="0"/>
              <a:t>Suppose we try to construct a stable matching that pairs </a:t>
            </a:r>
            <a:r>
              <a:rPr lang="en-US" sz="1350" i="1" dirty="0"/>
              <a:t>(</a:t>
            </a:r>
            <a:r>
              <a:rPr lang="en-US" sz="1350" dirty="0" err="1"/>
              <a:t>m,w</a:t>
            </a:r>
            <a:r>
              <a:rPr lang="en-US" sz="1350" dirty="0"/>
              <a:t>). We need to put </a:t>
            </a:r>
            <a:r>
              <a:rPr lang="en-US" sz="1350" i="1" dirty="0"/>
              <a:t>m’ </a:t>
            </a:r>
            <a:r>
              <a:rPr lang="en-US" sz="1350" dirty="0"/>
              <a:t>with someone, but we can’t put him with a woman he prefers to </a:t>
            </a:r>
            <a:r>
              <a:rPr lang="en-US" sz="1350" i="1" dirty="0"/>
              <a:t>w </a:t>
            </a:r>
            <a:r>
              <a:rPr lang="en-US" sz="1350" dirty="0"/>
              <a:t>(they are not feasible for him), and if we put him with someone less preferred, he and </a:t>
            </a:r>
            <a:r>
              <a:rPr lang="en-US" sz="1350" i="1" dirty="0"/>
              <a:t>w </a:t>
            </a:r>
            <a:r>
              <a:rPr lang="en-US" sz="1350" dirty="0"/>
              <a:t>will block. </a:t>
            </a:r>
          </a:p>
          <a:p>
            <a:pPr lvl="1">
              <a:spcAft>
                <a:spcPct val="20000"/>
              </a:spcAft>
            </a:pPr>
            <a:r>
              <a:rPr lang="en-US" sz="1500" dirty="0"/>
              <a:t>So in no round is a man rejected by a possible woman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94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Classical Results 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>
                <a:solidFill>
                  <a:srgbClr val="C00000"/>
                </a:solidFill>
              </a:rPr>
              <a:t>Theorem 1</a:t>
            </a:r>
            <a:r>
              <a:rPr lang="en-US" dirty="0"/>
              <a:t>. The matching produced by the men-proposing algorithm is the </a:t>
            </a:r>
            <a:r>
              <a:rPr lang="en-US" i="1" dirty="0"/>
              <a:t>best</a:t>
            </a:r>
            <a:r>
              <a:rPr lang="en-US" dirty="0"/>
              <a:t> stable matching for men and the </a:t>
            </a:r>
            <a:r>
              <a:rPr lang="en-US" i="1" dirty="0"/>
              <a:t>worst</a:t>
            </a:r>
            <a:r>
              <a:rPr lang="en-US" dirty="0"/>
              <a:t> stable matching for women.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    This matching is called the </a:t>
            </a:r>
            <a:r>
              <a:rPr lang="en-US" i="1" dirty="0">
                <a:solidFill>
                  <a:srgbClr val="C00000"/>
                </a:solidFill>
              </a:rPr>
              <a:t>men-optimal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dirty="0"/>
              <a:t>matching.</a:t>
            </a:r>
          </a:p>
          <a:p>
            <a:pPr>
              <a:lnSpc>
                <a:spcPct val="90000"/>
              </a:lnSpc>
              <a:buNone/>
            </a:pPr>
            <a:endParaRPr lang="en-US" dirty="0">
              <a:solidFill>
                <a:srgbClr val="0066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>
                <a:solidFill>
                  <a:srgbClr val="C00000"/>
                </a:solidFill>
              </a:rPr>
              <a:t>Theorem 2. </a:t>
            </a:r>
            <a:r>
              <a:rPr lang="en-US" dirty="0"/>
              <a:t>The order of proposals does not affect the stable matching produced by the men-proposing algorithm.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>
              <a:lnSpc>
                <a:spcPct val="90000"/>
              </a:lnSpc>
              <a:buNone/>
            </a:pPr>
            <a:r>
              <a:rPr lang="en-US" dirty="0">
                <a:solidFill>
                  <a:srgbClr val="C00000"/>
                </a:solidFill>
              </a:rPr>
              <a:t>Theorem 3. </a:t>
            </a:r>
            <a:r>
              <a:rPr lang="en-US" dirty="0"/>
              <a:t>In all stable </a:t>
            </a:r>
            <a:r>
              <a:rPr lang="en-US" dirty="0" err="1"/>
              <a:t>matchings</a:t>
            </a:r>
            <a:r>
              <a:rPr lang="en-US" dirty="0"/>
              <a:t>, the set of people who remain single is the same.</a:t>
            </a:r>
            <a:r>
              <a:rPr lang="en-US" dirty="0">
                <a:solidFill>
                  <a:srgbClr val="006600"/>
                </a:solidFill>
              </a:rPr>
              <a:t> </a:t>
            </a:r>
            <a:r>
              <a:rPr lang="en-US" dirty="0"/>
              <a:t>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9669151"/>
      </p:ext>
    </p:extLst>
  </p:cSld>
  <p:clrMapOvr>
    <a:masterClrMapping/>
  </p:clrMapOvr>
  <p:transition advTm="36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Aside: the roommate problem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sz="1950" dirty="0"/>
              <a:t>Suppose a group of students are to be matched to roommates, two in each room.</a:t>
            </a:r>
          </a:p>
          <a:p>
            <a:pPr>
              <a:spcAft>
                <a:spcPct val="20000"/>
              </a:spcAft>
            </a:pPr>
            <a:r>
              <a:rPr lang="en-US" sz="1950" dirty="0">
                <a:solidFill>
                  <a:srgbClr val="0000FF"/>
                </a:solidFill>
              </a:rPr>
              <a:t>Example with four students</a:t>
            </a:r>
          </a:p>
          <a:p>
            <a:pPr lvl="2">
              <a:spcAft>
                <a:spcPct val="20000"/>
              </a:spcAft>
            </a:pPr>
            <a:r>
              <a:rPr lang="en-US" sz="1650" dirty="0"/>
              <a:t>A prefers B&gt;C&gt;D</a:t>
            </a:r>
          </a:p>
          <a:p>
            <a:pPr lvl="2">
              <a:spcAft>
                <a:spcPct val="20000"/>
              </a:spcAft>
            </a:pPr>
            <a:r>
              <a:rPr lang="en-US" sz="1650" dirty="0"/>
              <a:t>B prefers C&gt;A&gt;D</a:t>
            </a:r>
          </a:p>
          <a:p>
            <a:pPr lvl="2">
              <a:spcAft>
                <a:spcPct val="20000"/>
              </a:spcAft>
            </a:pPr>
            <a:r>
              <a:rPr lang="en-US" sz="1650" dirty="0"/>
              <a:t>C prefers A&gt;B&gt;D</a:t>
            </a:r>
          </a:p>
          <a:p>
            <a:pPr lvl="2">
              <a:spcAft>
                <a:spcPct val="20000"/>
              </a:spcAft>
            </a:pPr>
            <a:r>
              <a:rPr lang="en-US" sz="1650" dirty="0">
                <a:solidFill>
                  <a:srgbClr val="FF0000"/>
                </a:solidFill>
              </a:rPr>
              <a:t>No stable match exists</a:t>
            </a:r>
            <a:r>
              <a:rPr lang="en-US" sz="1650" dirty="0"/>
              <a:t>: whoever is paired with D wants to change and can find a willing partner.</a:t>
            </a:r>
          </a:p>
          <a:p>
            <a:pPr>
              <a:spcAft>
                <a:spcPct val="20000"/>
              </a:spcAft>
            </a:pPr>
            <a:r>
              <a:rPr lang="en-US" sz="1950" dirty="0"/>
              <a:t>So stability in matching markets is not a given, even if each match involves just two people.</a:t>
            </a:r>
          </a:p>
        </p:txBody>
      </p:sp>
    </p:spTree>
    <p:extLst>
      <p:ext uri="{BB962C8B-B14F-4D97-AF65-F5344CB8AC3E}">
        <p14:creationId xmlns:p14="http://schemas.microsoft.com/office/powerpoint/2010/main" val="186704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0" y="1428750"/>
            <a:ext cx="6172200" cy="3398044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C00000"/>
                </a:solidFill>
              </a:rPr>
              <a:t>Question. </a:t>
            </a:r>
            <a:r>
              <a:rPr lang="en-US" dirty="0"/>
              <a:t>Do participants have an incentive to announce a list other than their real preference lists? 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C00000"/>
                </a:solidFill>
              </a:rPr>
              <a:t>Answer. </a:t>
            </a:r>
            <a:r>
              <a:rPr lang="en-US" i="1" dirty="0"/>
              <a:t>Yes! </a:t>
            </a:r>
          </a:p>
          <a:p>
            <a:pPr>
              <a:buNone/>
            </a:pPr>
            <a:r>
              <a:rPr lang="en-US" i="1" dirty="0"/>
              <a:t>	</a:t>
            </a:r>
            <a:r>
              <a:rPr lang="en-US" dirty="0"/>
              <a:t>The proposing side has no incentive to deviate. But the side getting proposed to may benefit from deviating from the algorithm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 Compatibility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564065"/>
      </p:ext>
    </p:extLst>
  </p:cSld>
  <p:clrMapOvr>
    <a:masterClrMapping/>
  </p:clrMapOvr>
  <p:transition advTm="73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…</a:t>
            </a:r>
          </a:p>
        </p:txBody>
      </p:sp>
      <p:sp>
        <p:nvSpPr>
          <p:cNvPr id="4" name="Oval 3"/>
          <p:cNvSpPr/>
          <p:nvPr/>
        </p:nvSpPr>
        <p:spPr>
          <a:xfrm>
            <a:off x="30861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" name="Oval 4"/>
          <p:cNvSpPr/>
          <p:nvPr/>
        </p:nvSpPr>
        <p:spPr>
          <a:xfrm>
            <a:off x="30861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Oval 6"/>
          <p:cNvSpPr/>
          <p:nvPr/>
        </p:nvSpPr>
        <p:spPr>
          <a:xfrm>
            <a:off x="30861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56007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Oval 8"/>
          <p:cNvSpPr/>
          <p:nvPr/>
        </p:nvSpPr>
        <p:spPr>
          <a:xfrm>
            <a:off x="56007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Oval 9"/>
          <p:cNvSpPr/>
          <p:nvPr/>
        </p:nvSpPr>
        <p:spPr>
          <a:xfrm>
            <a:off x="56007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56007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314700" y="40576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43050" y="149465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2294751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1" y="3094851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3050" y="394335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43050" y="17804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43050" y="25805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43050" y="33806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3050" y="41807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47240" y="1485900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7240" y="2286000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47240" y="3086100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7240" y="393459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00700" y="17716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00700" y="25717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0700" y="33718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00700" y="41719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cxnSp>
        <p:nvCxnSpPr>
          <p:cNvPr id="29" name="Straight Connector 28"/>
          <p:cNvCxnSpPr>
            <a:stCxn id="4" idx="6"/>
            <a:endCxn id="9" idx="2"/>
          </p:cNvCxnSpPr>
          <p:nvPr/>
        </p:nvCxnSpPr>
        <p:spPr>
          <a:xfrm>
            <a:off x="3314700" y="16573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6" idx="6"/>
            <a:endCxn id="8" idx="2"/>
          </p:cNvCxnSpPr>
          <p:nvPr/>
        </p:nvCxnSpPr>
        <p:spPr>
          <a:xfrm flipV="1">
            <a:off x="3314700" y="1657350"/>
            <a:ext cx="2286000" cy="1600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5" idx="6"/>
            <a:endCxn id="10" idx="2"/>
          </p:cNvCxnSpPr>
          <p:nvPr/>
        </p:nvCxnSpPr>
        <p:spPr>
          <a:xfrm>
            <a:off x="3314700" y="24574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872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small white lie</a:t>
            </a:r>
          </a:p>
        </p:txBody>
      </p:sp>
      <p:sp>
        <p:nvSpPr>
          <p:cNvPr id="4" name="Oval 3"/>
          <p:cNvSpPr/>
          <p:nvPr/>
        </p:nvSpPr>
        <p:spPr>
          <a:xfrm>
            <a:off x="30861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" name="Oval 4"/>
          <p:cNvSpPr/>
          <p:nvPr/>
        </p:nvSpPr>
        <p:spPr>
          <a:xfrm>
            <a:off x="30861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/>
          <p:cNvSpPr/>
          <p:nvPr/>
        </p:nvSpPr>
        <p:spPr>
          <a:xfrm>
            <a:off x="30861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Oval 6"/>
          <p:cNvSpPr/>
          <p:nvPr/>
        </p:nvSpPr>
        <p:spPr>
          <a:xfrm>
            <a:off x="30861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Oval 7"/>
          <p:cNvSpPr/>
          <p:nvPr/>
        </p:nvSpPr>
        <p:spPr>
          <a:xfrm>
            <a:off x="5600700" y="15430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Oval 8"/>
          <p:cNvSpPr/>
          <p:nvPr/>
        </p:nvSpPr>
        <p:spPr>
          <a:xfrm>
            <a:off x="5600700" y="23431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Oval 9"/>
          <p:cNvSpPr/>
          <p:nvPr/>
        </p:nvSpPr>
        <p:spPr>
          <a:xfrm>
            <a:off x="5600700" y="31432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Oval 10"/>
          <p:cNvSpPr/>
          <p:nvPr/>
        </p:nvSpPr>
        <p:spPr>
          <a:xfrm>
            <a:off x="5600700" y="394335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TextBox 12"/>
          <p:cNvSpPr txBox="1"/>
          <p:nvPr/>
        </p:nvSpPr>
        <p:spPr>
          <a:xfrm>
            <a:off x="1543050" y="149465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Jake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2294751"/>
            <a:ext cx="6286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Elwood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1" y="3094851"/>
            <a:ext cx="5373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Curtis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3050" y="394335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Ray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43050" y="17804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43050" y="25805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Claire &gt; Jill &gt; Twiggy &gt; Holly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43050" y="33806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Twiggy &gt; Jill &gt; Holly &gt; Claire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3050" y="4180701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Holly &gt; Claire &gt; Twiggy &gt; Jill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47240" y="1485900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Twiggy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7240" y="2286000"/>
            <a:ext cx="5389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Claire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47240" y="3086100"/>
            <a:ext cx="3433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Jill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7240" y="3934599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Holly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00700" y="17716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Elwood &gt; Curtis &gt; 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00700" y="25717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Jake &gt; Curtis &gt; Elwood &gt; Ray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0700" y="33718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Curtis &gt; Elwood &gt; Jake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00700" y="4171950"/>
            <a:ext cx="226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Ray &gt; Jake &gt; Elwood &gt; Curtis</a:t>
            </a:r>
          </a:p>
        </p:txBody>
      </p:sp>
      <p:cxnSp>
        <p:nvCxnSpPr>
          <p:cNvPr id="33" name="Straight Connector 32"/>
          <p:cNvCxnSpPr>
            <a:endCxn id="11" idx="2"/>
          </p:cNvCxnSpPr>
          <p:nvPr/>
        </p:nvCxnSpPr>
        <p:spPr>
          <a:xfrm rot="16200000" flipH="1">
            <a:off x="3257550" y="1714500"/>
            <a:ext cx="24003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600200" y="1920240"/>
            <a:ext cx="34290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" idx="6"/>
            <a:endCxn id="9" idx="2"/>
          </p:cNvCxnSpPr>
          <p:nvPr/>
        </p:nvCxnSpPr>
        <p:spPr>
          <a:xfrm>
            <a:off x="3314700" y="24574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600200" y="2722626"/>
            <a:ext cx="4114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6" idx="6"/>
            <a:endCxn id="8" idx="2"/>
          </p:cNvCxnSpPr>
          <p:nvPr/>
        </p:nvCxnSpPr>
        <p:spPr>
          <a:xfrm flipV="1">
            <a:off x="3314700" y="1657350"/>
            <a:ext cx="2286000" cy="1600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600200" y="3531870"/>
            <a:ext cx="48006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7" idx="6"/>
            <a:endCxn id="11" idx="2"/>
          </p:cNvCxnSpPr>
          <p:nvPr/>
        </p:nvCxnSpPr>
        <p:spPr>
          <a:xfrm>
            <a:off x="3314700" y="40576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600200" y="4320540"/>
            <a:ext cx="4114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" idx="6"/>
            <a:endCxn id="9" idx="2"/>
          </p:cNvCxnSpPr>
          <p:nvPr/>
        </p:nvCxnSpPr>
        <p:spPr>
          <a:xfrm>
            <a:off x="3314700" y="16573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885950" y="1920240"/>
            <a:ext cx="61722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5" idx="6"/>
            <a:endCxn id="10" idx="2"/>
          </p:cNvCxnSpPr>
          <p:nvPr/>
        </p:nvCxnSpPr>
        <p:spPr>
          <a:xfrm>
            <a:off x="3314700" y="24574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714500" y="2722626"/>
            <a:ext cx="61722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6" idx="6"/>
            <a:endCxn id="10" idx="2"/>
          </p:cNvCxnSpPr>
          <p:nvPr/>
        </p:nvCxnSpPr>
        <p:spPr>
          <a:xfrm>
            <a:off x="3314700" y="3257550"/>
            <a:ext cx="2286000" cy="11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977390" y="3531870"/>
            <a:ext cx="48006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" idx="6"/>
            <a:endCxn id="8" idx="2"/>
          </p:cNvCxnSpPr>
          <p:nvPr/>
        </p:nvCxnSpPr>
        <p:spPr>
          <a:xfrm flipV="1">
            <a:off x="3314700" y="1657350"/>
            <a:ext cx="2286000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2228850" y="2722626"/>
            <a:ext cx="754380" cy="1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3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0" y="1485900"/>
            <a:ext cx="6172200" cy="2769394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100" dirty="0">
                <a:solidFill>
                  <a:srgbClr val="C00000"/>
                </a:solidFill>
              </a:rPr>
              <a:t>Next Question. </a:t>
            </a:r>
            <a:r>
              <a:rPr lang="en-US" sz="2100" dirty="0"/>
              <a:t>Is there </a:t>
            </a:r>
            <a:r>
              <a:rPr lang="en-US" sz="2100" i="1" dirty="0"/>
              <a:t>any</a:t>
            </a:r>
            <a:r>
              <a:rPr lang="en-US" sz="2100" dirty="0"/>
              <a:t> truthful mechanism for the stable matching problem?</a:t>
            </a:r>
          </a:p>
          <a:p>
            <a:pPr>
              <a:lnSpc>
                <a:spcPct val="90000"/>
              </a:lnSpc>
            </a:pPr>
            <a:endParaRPr lang="en-US" sz="2100" dirty="0"/>
          </a:p>
          <a:p>
            <a:pPr>
              <a:lnSpc>
                <a:spcPct val="90000"/>
              </a:lnSpc>
              <a:buNone/>
            </a:pPr>
            <a:r>
              <a:rPr lang="en-US" sz="2100" dirty="0">
                <a:solidFill>
                  <a:srgbClr val="C00000"/>
                </a:solidFill>
              </a:rPr>
              <a:t>Answer. </a:t>
            </a:r>
            <a:r>
              <a:rPr lang="en-US" sz="2100" i="1" dirty="0"/>
              <a:t>No!</a:t>
            </a:r>
            <a:r>
              <a:rPr lang="en-US" sz="2100" dirty="0"/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en-US" sz="2100" dirty="0"/>
              <a:t>	Roth (1982) proved that there is no mechanism for the stable marriage problem in which truth-telling is the dominant strategy for </a:t>
            </a:r>
            <a:r>
              <a:rPr lang="en-US" sz="2100" i="1" dirty="0"/>
              <a:t>both</a:t>
            </a:r>
            <a:r>
              <a:rPr lang="en-US" sz="2100" dirty="0"/>
              <a:t> men and women. 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Incentive Compatibility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0019721"/>
      </p:ext>
    </p:extLst>
  </p:cSld>
  <p:clrMapOvr>
    <a:masterClrMapping/>
  </p:clrMapOvr>
  <p:transition advTm="108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NRMP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900" y="1315641"/>
            <a:ext cx="6172200" cy="2914650"/>
          </a:xfrm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35000"/>
              </a:spcBef>
              <a:buFont typeface="Wingdings" pitchFamily="2" charset="2"/>
              <a:buNone/>
            </a:pPr>
            <a:r>
              <a:rPr lang="en-US"/>
              <a:t>National Residency Matching Program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/>
              <a:t>After finishing med school in the US, students must complete internships at hospitals prior to receiving their degree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/>
              <a:t>Students interview at hospitals and rank their preferences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/>
              <a:t>Hospitals rank students they interviewed 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/>
              <a:t>A hospital-optimal deferred acceptance algorithm determines placement</a:t>
            </a:r>
          </a:p>
        </p:txBody>
      </p:sp>
    </p:spTree>
    <p:extLst>
      <p:ext uri="{BB962C8B-B14F-4D97-AF65-F5344CB8AC3E}">
        <p14:creationId xmlns:p14="http://schemas.microsoft.com/office/powerpoint/2010/main" val="3056365474"/>
      </p:ext>
    </p:extLst>
  </p:cSld>
  <p:clrMapOvr>
    <a:masterClrMapping/>
  </p:clrMapOvr>
  <p:transition advTm="8328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85900" y="628650"/>
            <a:ext cx="6286500" cy="1028700"/>
          </a:xfrm>
        </p:spPr>
        <p:txBody>
          <a:bodyPr>
            <a:normAutofit fontScale="90000"/>
          </a:bodyPr>
          <a:lstStyle/>
          <a:p>
            <a:r>
              <a:rPr lang="en-US" dirty="0"/>
              <a:t>Data from NRMP show that the chance that a participant can benefit from changing alg. Is slim.</a:t>
            </a:r>
          </a:p>
        </p:txBody>
      </p:sp>
      <p:graphicFrame>
        <p:nvGraphicFramePr>
          <p:cNvPr id="390432" name="Group 28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73407420"/>
              </p:ext>
            </p:extLst>
          </p:nvPr>
        </p:nvGraphicFramePr>
        <p:xfrm>
          <a:off x="1485900" y="2000250"/>
          <a:ext cx="6172200" cy="2628902"/>
        </p:xfrm>
        <a:graphic>
          <a:graphicData uri="http://schemas.openxmlformats.org/drawingml/2006/table">
            <a:tbl>
              <a:tblPr/>
              <a:tblGrid>
                <a:gridCol w="245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0" marB="342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1993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1994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1995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1996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6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# applicants </a:t>
                      </a:r>
                    </a:p>
                  </a:txBody>
                  <a:tcPr marL="68580" marR="68580" marT="34290" marB="342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20916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22353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22937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24749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6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# positions </a:t>
                      </a:r>
                    </a:p>
                  </a:txBody>
                  <a:tcPr marL="68580" marR="68580" marT="34290" marB="342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22737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22801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22806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22578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6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applicants with &gt; 1 stable partners</a:t>
                      </a:r>
                    </a:p>
                  </a:txBody>
                  <a:tcPr marL="68580" marR="68580" marT="34290" marB="342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 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657985"/>
      </p:ext>
    </p:extLst>
  </p:cSld>
  <p:clrMapOvr>
    <a:masterClrMapping/>
  </p:clrMapOvr>
  <p:transition advTm="12156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914B2-BBBB-1841-A213-CA70BD6E1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Numerous extension/open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0A664-ECD7-AB48-9A8A-9AAF34AEA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Stable matching with couples (Roth) </a:t>
            </a:r>
          </a:p>
          <a:p>
            <a:r>
              <a:rPr lang="en-US" dirty="0"/>
              <a:t>School choice: diversity/equity/distance constraints, pareto optimality</a:t>
            </a:r>
          </a:p>
          <a:p>
            <a:r>
              <a:rPr lang="en-US" dirty="0"/>
              <a:t>Stable matching with costly search </a:t>
            </a:r>
          </a:p>
          <a:p>
            <a:r>
              <a:rPr lang="en-US" dirty="0"/>
              <a:t>New applications: foster kids/parent, refugee settlement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Estimate the number of stable matchings? Maximum possible number of stable matchings between n men and n women? </a:t>
            </a:r>
          </a:p>
        </p:txBody>
      </p:sp>
    </p:spTree>
    <p:extLst>
      <p:ext uri="{BB962C8B-B14F-4D97-AF65-F5344CB8AC3E}">
        <p14:creationId xmlns:p14="http://schemas.microsoft.com/office/powerpoint/2010/main" val="1519780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"/>
</p:tagLst>
</file>

<file path=ppt/theme/theme1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9043</TotalTime>
  <Words>1945</Words>
  <Application>Microsoft Macintosh PowerPoint</Application>
  <PresentationFormat>On-screen Show (16:9)</PresentationFormat>
  <Paragraphs>302</Paragraphs>
  <Slides>28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Noto Sans Symbols</vt:lpstr>
      <vt:lpstr>Source Sans Pro</vt:lpstr>
      <vt:lpstr>Wingdings</vt:lpstr>
      <vt:lpstr>SU_Preso_16x9_v6</vt:lpstr>
      <vt:lpstr>Stable Matching</vt:lpstr>
      <vt:lpstr>Outline</vt:lpstr>
      <vt:lpstr>Matching Model</vt:lpstr>
      <vt:lpstr>Matching</vt:lpstr>
      <vt:lpstr>Example</vt:lpstr>
      <vt:lpstr>Example</vt:lpstr>
      <vt:lpstr>Example</vt:lpstr>
      <vt:lpstr>PowerPoint Presentation</vt:lpstr>
      <vt:lpstr>Deferred Acceptance</vt:lpstr>
      <vt:lpstr>The courtship ritual</vt:lpstr>
      <vt:lpstr>Stable matchings exist</vt:lpstr>
      <vt:lpstr>Stable matchings exist</vt:lpstr>
      <vt:lpstr>Applications</vt:lpstr>
      <vt:lpstr>Decentralized market</vt:lpstr>
      <vt:lpstr>Example: clinical psychology</vt:lpstr>
      <vt:lpstr>Example: clinical psychology</vt:lpstr>
      <vt:lpstr>Question: consider the men proposing algorithm</vt:lpstr>
      <vt:lpstr>PowerPoint Presentation</vt:lpstr>
      <vt:lpstr>Proof of proposer optimality</vt:lpstr>
      <vt:lpstr>Classical Results </vt:lpstr>
      <vt:lpstr>Aside: the roommate problem</vt:lpstr>
      <vt:lpstr>Incentive Compatibility </vt:lpstr>
      <vt:lpstr>Recall …</vt:lpstr>
      <vt:lpstr>A small white lie</vt:lpstr>
      <vt:lpstr>Incentive Compatibility </vt:lpstr>
      <vt:lpstr>NRMP</vt:lpstr>
      <vt:lpstr>Data from NRMP show that the chance that a participant can benefit from changing alg. Is slim.</vt:lpstr>
      <vt:lpstr>Numerous extension/open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Analytics in Action</dc:title>
  <cp:lastModifiedBy>Amin Saberi</cp:lastModifiedBy>
  <cp:revision>84</cp:revision>
  <dcterms:modified xsi:type="dcterms:W3CDTF">2022-04-14T22:51:43Z</dcterms:modified>
</cp:coreProperties>
</file>